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729" r:id="rId5"/>
    <p:sldMasterId id="2147483806" r:id="rId6"/>
    <p:sldMasterId id="2147483820" r:id="rId7"/>
    <p:sldMasterId id="2147483822" r:id="rId8"/>
    <p:sldMasterId id="2147483834" r:id="rId9"/>
  </p:sldMasterIdLst>
  <p:notesMasterIdLst>
    <p:notesMasterId r:id="rId20"/>
  </p:notesMasterIdLst>
  <p:sldIdLst>
    <p:sldId id="263" r:id="rId10"/>
    <p:sldId id="264" r:id="rId11"/>
    <p:sldId id="262" r:id="rId12"/>
    <p:sldId id="257" r:id="rId13"/>
    <p:sldId id="258" r:id="rId14"/>
    <p:sldId id="259" r:id="rId15"/>
    <p:sldId id="260" r:id="rId16"/>
    <p:sldId id="268" r:id="rId17"/>
    <p:sldId id="267" r:id="rId18"/>
    <p:sldId id="266"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5000" autoAdjust="0"/>
  </p:normalViewPr>
  <p:slideViewPr>
    <p:cSldViewPr snapToGrid="0" snapToObjects="1">
      <p:cViewPr varScale="1">
        <p:scale>
          <a:sx n="90" d="100"/>
          <a:sy n="90" d="100"/>
        </p:scale>
        <p:origin x="28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7/8/22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6DA48-3240-7B45-A10C-6D15F2E72DB2}" type="slidenum">
              <a:rPr lang="en-US" sz="1200">
                <a:solidFill>
                  <a:srgbClr val="000000"/>
                </a:solidFill>
                <a:latin typeface="Calibri" charset="0"/>
              </a:rPr>
              <a:pPr eaLnBrk="1" hangingPunct="1"/>
              <a:t>5</a:t>
            </a:fld>
            <a:endParaRPr lang="en-US" sz="1200">
              <a:solidFill>
                <a:srgbClr val="000000"/>
              </a:solidFill>
              <a:latin typeface="Calibri" charset="0"/>
            </a:endParaRPr>
          </a:p>
        </p:txBody>
      </p:sp>
      <p:sp>
        <p:nvSpPr>
          <p:cNvPr id="26626" name="AutoShape 2"/>
          <p:cNvSpPr>
            <a:spLocks noGrp="1" noRot="1" noChangeAspect="1" noChangeArrowheads="1" noTextEdit="1"/>
          </p:cNvSpPr>
          <p:nvPr>
            <p:ph type="sldImg"/>
          </p:nvPr>
        </p:nvSpPr>
        <p:spPr bwMode="auto">
          <a:xfrm>
            <a:off x="841375" y="241300"/>
            <a:ext cx="5233988" cy="39258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bwMode="auto">
          <a:xfrm>
            <a:off x="396875" y="4305300"/>
            <a:ext cx="5988050" cy="418465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112713" indent="-112713" defTabSz="1020763" eaLnBrk="1" hangingPunct="1">
              <a:spcBef>
                <a:spcPct val="0"/>
              </a:spcBef>
            </a:pPr>
            <a:r>
              <a:rPr lang="en-US">
                <a:latin typeface="Times New Roman" charset="0"/>
                <a:ea typeface="ＭＳ Ｐゴシック" charset="0"/>
                <a:cs typeface="ＭＳ Ｐゴシック" charset="0"/>
              </a:rPr>
              <a:t>Christ</a:t>
            </a:r>
            <a:r>
              <a:rPr lang="fr-FR" altLang="ja-JP">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9CB64A-5356-1348-89F6-B17785490C6A}" type="slidenum">
              <a:rPr lang="en-US" sz="1200">
                <a:solidFill>
                  <a:srgbClr val="000000"/>
                </a:solidFill>
                <a:latin typeface="Calibri" charset="0"/>
              </a:rPr>
              <a:pPr eaLnBrk="1" hangingPunct="1"/>
              <a:t>6</a:t>
            </a:fld>
            <a:endParaRPr lang="en-US" sz="1200">
              <a:solidFill>
                <a:srgbClr val="000000"/>
              </a:solidFill>
              <a:latin typeface="Calibri" charset="0"/>
            </a:endParaRPr>
          </a:p>
        </p:txBody>
      </p:sp>
      <p:sp>
        <p:nvSpPr>
          <p:cNvPr id="2867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Genev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582CDB-573A-4E4E-A0BB-69E4DCB53A6B}" type="slidenum">
              <a:rPr lang="en-US" sz="1200">
                <a:solidFill>
                  <a:srgbClr val="000000"/>
                </a:solidFill>
                <a:latin typeface="Calibri" charset="0"/>
              </a:rPr>
              <a:pPr eaLnBrk="1" hangingPunct="1"/>
              <a:t>7</a:t>
            </a:fld>
            <a:endParaRPr lang="en-US" sz="1200">
              <a:solidFill>
                <a:srgbClr val="000000"/>
              </a:solidFill>
              <a:latin typeface="Calibri" charset="0"/>
            </a:endParaRPr>
          </a:p>
        </p:txBody>
      </p:sp>
      <p:sp>
        <p:nvSpPr>
          <p:cNvPr id="30722"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0723"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Genev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baseline="0" dirty="0">
                <a:latin typeface="Arial" panose="020B0604020202020204" pitchFamily="34" charset="0"/>
                <a:cs typeface="Arial" panose="020B0604020202020204" pitchFamily="34" charset="0"/>
              </a:rPr>
              <a:t>OS-26-Ezek40-48-Slide73</a:t>
            </a:r>
          </a:p>
          <a:p>
            <a:r>
              <a:rPr lang="en-US" baseline="0" dirty="0">
                <a:latin typeface="Arial" panose="020B0604020202020204" pitchFamily="34" charset="0"/>
                <a:cs typeface="Arial" panose="020B0604020202020204" pitchFamily="34" charset="0"/>
              </a:rPr>
              <a:t>NS-00-NTS Chronology-slide 8</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D311A2-CC67-457E-8B87-1390BDD8269E}" type="slidenum">
              <a:rPr lang="en-US" altLang="en-US">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90301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9FA830A6-D475-484F-A0CD-EBDFD338F424}" type="slidenum">
              <a:rPr lang="en-US"/>
              <a:pPr>
                <a:defRPr/>
              </a:pPr>
              <a:t>‹#›</a:t>
            </a:fld>
            <a:endParaRPr lang="en-US"/>
          </a:p>
        </p:txBody>
      </p:sp>
    </p:spTree>
    <p:extLst>
      <p:ext uri="{BB962C8B-B14F-4D97-AF65-F5344CB8AC3E}">
        <p14:creationId xmlns:p14="http://schemas.microsoft.com/office/powerpoint/2010/main" val="392532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defTabSz="457200">
              <a:defRPr/>
            </a:lvl1pPr>
          </a:lstStyle>
          <a:p>
            <a:pPr>
              <a:defRPr/>
            </a:pPr>
            <a:endParaRPr lang="en-US"/>
          </a:p>
        </p:txBody>
      </p:sp>
      <p:sp>
        <p:nvSpPr>
          <p:cNvPr id="4"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1"/>
          <p:cNvSpPr>
            <a:spLocks noGrp="1" noChangeArrowheads="1"/>
          </p:cNvSpPr>
          <p:nvPr>
            <p:ph type="sldNum" sz="quarter" idx="12"/>
          </p:nvPr>
        </p:nvSpPr>
        <p:spPr/>
        <p:txBody>
          <a:bodyPr/>
          <a:lstStyle>
            <a:lvl1pPr defTabSz="457200">
              <a:defRPr/>
            </a:lvl1pPr>
          </a:lstStyle>
          <a:p>
            <a:pPr>
              <a:defRPr/>
            </a:pPr>
            <a:fld id="{7C147D6F-35E4-DD4C-A3A5-59C2B5251082}" type="slidenum">
              <a:rPr lang="en-US"/>
              <a:pPr>
                <a:defRPr/>
              </a:pPr>
              <a:t>‹#›</a:t>
            </a:fld>
            <a:endParaRPr lang="en-US"/>
          </a:p>
        </p:txBody>
      </p:sp>
    </p:spTree>
    <p:extLst>
      <p:ext uri="{BB962C8B-B14F-4D97-AF65-F5344CB8AC3E}">
        <p14:creationId xmlns:p14="http://schemas.microsoft.com/office/powerpoint/2010/main" val="114489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457200">
              <a:defRPr/>
            </a:lvl1pPr>
          </a:lstStyle>
          <a:p>
            <a:pPr>
              <a:defRPr/>
            </a:pPr>
            <a:endParaRPr lang="en-US"/>
          </a:p>
        </p:txBody>
      </p:sp>
      <p:sp>
        <p:nvSpPr>
          <p:cNvPr id="3"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1"/>
          <p:cNvSpPr>
            <a:spLocks noGrp="1" noChangeArrowheads="1"/>
          </p:cNvSpPr>
          <p:nvPr>
            <p:ph type="sldNum" sz="quarter" idx="12"/>
          </p:nvPr>
        </p:nvSpPr>
        <p:spPr/>
        <p:txBody>
          <a:bodyPr/>
          <a:lstStyle>
            <a:lvl1pPr defTabSz="457200">
              <a:defRPr/>
            </a:lvl1pPr>
          </a:lstStyle>
          <a:p>
            <a:pPr>
              <a:defRPr/>
            </a:pPr>
            <a:fld id="{66A0C73A-5087-AE49-853E-55246C6E4CEA}" type="slidenum">
              <a:rPr lang="en-US"/>
              <a:pPr>
                <a:defRPr/>
              </a:pPr>
              <a:t>‹#›</a:t>
            </a:fld>
            <a:endParaRPr lang="en-US"/>
          </a:p>
        </p:txBody>
      </p:sp>
    </p:spTree>
    <p:extLst>
      <p:ext uri="{BB962C8B-B14F-4D97-AF65-F5344CB8AC3E}">
        <p14:creationId xmlns:p14="http://schemas.microsoft.com/office/powerpoint/2010/main" val="240081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C63B3A7E-D403-8D4A-9AD2-8411060B54CA}" type="slidenum">
              <a:rPr lang="en-US"/>
              <a:pPr>
                <a:defRPr/>
              </a:pPr>
              <a:t>‹#›</a:t>
            </a:fld>
            <a:endParaRPr lang="en-US"/>
          </a:p>
        </p:txBody>
      </p:sp>
    </p:spTree>
    <p:extLst>
      <p:ext uri="{BB962C8B-B14F-4D97-AF65-F5344CB8AC3E}">
        <p14:creationId xmlns:p14="http://schemas.microsoft.com/office/powerpoint/2010/main" val="419210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48E5A141-0E1E-7243-BAAB-F34C2CE2A43D}" type="slidenum">
              <a:rPr lang="en-US"/>
              <a:pPr>
                <a:defRPr/>
              </a:pPr>
              <a:t>‹#›</a:t>
            </a:fld>
            <a:endParaRPr lang="en-US"/>
          </a:p>
        </p:txBody>
      </p:sp>
    </p:spTree>
    <p:extLst>
      <p:ext uri="{BB962C8B-B14F-4D97-AF65-F5344CB8AC3E}">
        <p14:creationId xmlns:p14="http://schemas.microsoft.com/office/powerpoint/2010/main" val="388980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98AD5AE0-61C5-A549-AB36-BC913F850F84}" type="slidenum">
              <a:rPr lang="en-US"/>
              <a:pPr>
                <a:defRPr/>
              </a:pPr>
              <a:t>‹#›</a:t>
            </a:fld>
            <a:endParaRPr lang="en-US"/>
          </a:p>
        </p:txBody>
      </p:sp>
    </p:spTree>
    <p:extLst>
      <p:ext uri="{BB962C8B-B14F-4D97-AF65-F5344CB8AC3E}">
        <p14:creationId xmlns:p14="http://schemas.microsoft.com/office/powerpoint/2010/main" val="250917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A0CABF77-EC1E-B740-B874-60A9B2A66FB8}" type="slidenum">
              <a:rPr lang="en-US"/>
              <a:pPr>
                <a:defRPr/>
              </a:pPr>
              <a:t>‹#›</a:t>
            </a:fld>
            <a:endParaRPr lang="en-US"/>
          </a:p>
        </p:txBody>
      </p:sp>
    </p:spTree>
    <p:extLst>
      <p:ext uri="{BB962C8B-B14F-4D97-AF65-F5344CB8AC3E}">
        <p14:creationId xmlns:p14="http://schemas.microsoft.com/office/powerpoint/2010/main" val="289216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2D75979E-8B02-2C44-8510-092DDD373073}" type="slidenum">
              <a:rPr lang="en-US"/>
              <a:pPr>
                <a:defRPr/>
              </a:pPr>
              <a:t>‹#›</a:t>
            </a:fld>
            <a:endParaRPr lang="en-US"/>
          </a:p>
        </p:txBody>
      </p:sp>
    </p:spTree>
    <p:extLst>
      <p:ext uri="{BB962C8B-B14F-4D97-AF65-F5344CB8AC3E}">
        <p14:creationId xmlns:p14="http://schemas.microsoft.com/office/powerpoint/2010/main" val="395834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41318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95400" y="1676400"/>
            <a:ext cx="7467600" cy="4449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charset="0"/>
                <a:cs typeface="MS Gothic" charset="0"/>
              </a:defRPr>
            </a:lvl1pPr>
          </a:lstStyle>
          <a:p>
            <a:pPr>
              <a:defRPr/>
            </a:pPr>
            <a:fld id="{BB949F63-333E-2F4E-B8DD-C43CF5671ECB}" type="slidenum">
              <a:rPr lang="en-US"/>
              <a:pPr>
                <a:defRPr/>
              </a:pPr>
              <a:t>‹#›</a:t>
            </a:fld>
            <a:endParaRPr lang="en-US"/>
          </a:p>
        </p:txBody>
      </p:sp>
    </p:spTree>
    <p:extLst>
      <p:ext uri="{BB962C8B-B14F-4D97-AF65-F5344CB8AC3E}">
        <p14:creationId xmlns:p14="http://schemas.microsoft.com/office/powerpoint/2010/main" val="4071628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118311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50928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88356942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648587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866730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417230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698659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905521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495500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a:defRPr/>
            </a:lvl1pPr>
          </a:lstStyle>
          <a:p>
            <a:pPr>
              <a:defRPr/>
            </a:pPr>
            <a:fld id="{07C60A8C-E84E-574F-9738-3EC4A83D396F}" type="slidenum">
              <a:rPr lang="en-US"/>
              <a:pPr>
                <a:defRPr/>
              </a:pPr>
              <a:t>‹#›</a:t>
            </a:fld>
            <a:endParaRPr lang="en-US"/>
          </a:p>
        </p:txBody>
      </p:sp>
    </p:spTree>
    <p:extLst>
      <p:ext uri="{BB962C8B-B14F-4D97-AF65-F5344CB8AC3E}">
        <p14:creationId xmlns:p14="http://schemas.microsoft.com/office/powerpoint/2010/main" val="721657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defTabSz="457200">
              <a:defRPr/>
            </a:lvl1pPr>
          </a:lstStyle>
          <a:p>
            <a:pPr>
              <a:defRPr/>
            </a:pPr>
            <a:endParaRPr lang="en-US"/>
          </a:p>
        </p:txBody>
      </p:sp>
      <p:sp>
        <p:nvSpPr>
          <p:cNvPr id="10"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11" name="Rectangle 11"/>
          <p:cNvSpPr>
            <a:spLocks noGrp="1" noChangeArrowheads="1"/>
          </p:cNvSpPr>
          <p:nvPr>
            <p:ph type="sldNum" sz="quarter" idx="12"/>
          </p:nvPr>
        </p:nvSpPr>
        <p:spPr/>
        <p:txBody>
          <a:bodyPr/>
          <a:lstStyle>
            <a:lvl1pPr defTabSz="457200">
              <a:defRPr/>
            </a:lvl1pPr>
          </a:lstStyle>
          <a:p>
            <a:pPr>
              <a:defRPr/>
            </a:pPr>
            <a:fld id="{7693456B-A965-3F40-80AA-ED6F3D45E004}" type="slidenum">
              <a:rPr lang="en-US"/>
              <a:pPr>
                <a:defRPr/>
              </a:pPr>
              <a:t>‹#›</a:t>
            </a:fld>
            <a:endParaRPr lang="en-US"/>
          </a:p>
        </p:txBody>
      </p:sp>
    </p:spTree>
    <p:extLst>
      <p:ext uri="{BB962C8B-B14F-4D97-AF65-F5344CB8AC3E}">
        <p14:creationId xmlns:p14="http://schemas.microsoft.com/office/powerpoint/2010/main" val="315434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BEBB1B31-D688-8146-8A7F-1BAD3708F6BC}" type="slidenum">
              <a:rPr lang="en-US"/>
              <a:pPr>
                <a:defRPr/>
              </a:pPr>
              <a:t>‹#›</a:t>
            </a:fld>
            <a:endParaRPr lang="en-US"/>
          </a:p>
        </p:txBody>
      </p:sp>
    </p:spTree>
    <p:extLst>
      <p:ext uri="{BB962C8B-B14F-4D97-AF65-F5344CB8AC3E}">
        <p14:creationId xmlns:p14="http://schemas.microsoft.com/office/powerpoint/2010/main" val="363394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03A71FBD-E776-F44F-A2C6-7BC75381E6D9}" type="slidenum">
              <a:rPr lang="en-US"/>
              <a:pPr>
                <a:defRPr/>
              </a:pPr>
              <a:t>‹#›</a:t>
            </a:fld>
            <a:endParaRPr lang="en-US"/>
          </a:p>
        </p:txBody>
      </p:sp>
    </p:spTree>
    <p:extLst>
      <p:ext uri="{BB962C8B-B14F-4D97-AF65-F5344CB8AC3E}">
        <p14:creationId xmlns:p14="http://schemas.microsoft.com/office/powerpoint/2010/main" val="279107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73A214AC-427E-4F47-98FA-91BA4ACF2CDB}" type="slidenum">
              <a:rPr lang="en-US"/>
              <a:pPr>
                <a:defRPr/>
              </a:pPr>
              <a:t>‹#›</a:t>
            </a:fld>
            <a:endParaRPr lang="en-US"/>
          </a:p>
        </p:txBody>
      </p:sp>
    </p:spTree>
    <p:extLst>
      <p:ext uri="{BB962C8B-B14F-4D97-AF65-F5344CB8AC3E}">
        <p14:creationId xmlns:p14="http://schemas.microsoft.com/office/powerpoint/2010/main" val="139218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defTabSz="457200">
              <a:defRPr/>
            </a:lvl1pPr>
          </a:lstStyle>
          <a:p>
            <a:pPr>
              <a:defRPr/>
            </a:pPr>
            <a:endParaRPr lang="en-US"/>
          </a:p>
        </p:txBody>
      </p:sp>
      <p:sp>
        <p:nvSpPr>
          <p:cNvPr id="8"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1"/>
          <p:cNvSpPr>
            <a:spLocks noGrp="1" noChangeArrowheads="1"/>
          </p:cNvSpPr>
          <p:nvPr>
            <p:ph type="sldNum" sz="quarter" idx="12"/>
          </p:nvPr>
        </p:nvSpPr>
        <p:spPr/>
        <p:txBody>
          <a:bodyPr/>
          <a:lstStyle>
            <a:lvl1pPr defTabSz="457200">
              <a:defRPr/>
            </a:lvl1pPr>
          </a:lstStyle>
          <a:p>
            <a:pPr>
              <a:defRPr/>
            </a:pPr>
            <a:fld id="{01830499-D8D2-4F46-A5E5-C4F23E6B0491}" type="slidenum">
              <a:rPr lang="en-US"/>
              <a:pPr>
                <a:defRPr/>
              </a:pPr>
              <a:t>‹#›</a:t>
            </a:fld>
            <a:endParaRPr lang="en-US"/>
          </a:p>
        </p:txBody>
      </p:sp>
    </p:spTree>
    <p:extLst>
      <p:ext uri="{BB962C8B-B14F-4D97-AF65-F5344CB8AC3E}">
        <p14:creationId xmlns:p14="http://schemas.microsoft.com/office/powerpoint/2010/main" val="6210234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defRPr>
            </a:lvl1pPr>
          </a:lstStyle>
          <a:p>
            <a:pPr>
              <a:defRPr/>
            </a:pPr>
            <a:fld id="{447EA2AD-4F9D-3D40-B0BE-E47BBDD25FF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0"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a:endParaRPr lang="en-US" sz="2400">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defTabSz="914400" eaLnBrk="1" hangingPunct="1">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307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defTabSz="914400">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307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defTabSz="914400">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mj-ea"/>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mn-ea"/>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1"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2"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3"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4"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5"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6" name="Rectangle 1032"/>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defTabSz="914400"/>
            <a:endParaRPr kumimoji="1" lang="en-US" sz="2400">
              <a:solidFill>
                <a:srgbClr val="000000"/>
              </a:solidFill>
            </a:endParaRPr>
          </a:p>
        </p:txBody>
      </p:sp>
      <p:sp>
        <p:nvSpPr>
          <p:cNvPr id="7177"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defRPr>
            </a:lvl1pPr>
          </a:lstStyle>
          <a:p>
            <a:pPr>
              <a:defRPr/>
            </a:pPr>
            <a:fld id="{68D099F0-7596-774D-AE4B-7ACEB53BF4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457200" y="992188"/>
            <a:ext cx="8153400" cy="1600200"/>
            <a:chOff x="288" y="625"/>
            <a:chExt cx="5136" cy="1008"/>
          </a:xfrm>
        </p:grpSpPr>
        <p:sp>
          <p:nvSpPr>
            <p:cNvPr id="92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92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2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defTabSz="914400">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defTabSz="914400">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defTabSz="914400">
              <a:defRPr sz="1400">
                <a:solidFill>
                  <a:srgbClr val="FFFFCC"/>
                </a:solidFill>
                <a:latin typeface="Arial" charset="0"/>
              </a:defRPr>
            </a:lvl1pPr>
          </a:lstStyle>
          <a:p>
            <a:pPr>
              <a:defRPr/>
            </a:pPr>
            <a:fld id="{6D7AF3FE-1026-2143-B10C-72C7A5F086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442362677"/>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28700"/>
          </a:xfrm>
          <a:solidFill>
            <a:schemeClr val="bg1">
              <a:lumMod val="10000"/>
            </a:schemeClr>
          </a:solidFill>
        </p:spPr>
        <p:txBody>
          <a:bodyPr/>
          <a:lstStyle/>
          <a:p>
            <a:r>
              <a:rPr lang="en-US" sz="5400" dirty="0">
                <a:solidFill>
                  <a:srgbClr val="FFFFFF"/>
                </a:solidFill>
              </a:rPr>
              <a:t>The Chronology of Christ</a:t>
            </a:r>
          </a:p>
        </p:txBody>
      </p:sp>
      <p:sp>
        <p:nvSpPr>
          <p:cNvPr id="6" name="Rectangle 5">
            <a:extLst>
              <a:ext uri="{FF2B5EF4-FFF2-40B4-BE49-F238E27FC236}">
                <a16:creationId xmlns:a16="http://schemas.microsoft.com/office/drawing/2014/main" id="{DB1318B2-CDEE-7341-AB8F-BB9B9E5C97EB}"/>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106184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defTabSz="914400">
              <a:defRPr/>
            </a:pPr>
            <a:endParaRPr lang="en-US" sz="2400" b="1">
              <a:solidFill>
                <a:srgbClr val="FFFFCC"/>
              </a:solidFill>
              <a:effectLst>
                <a:outerShdw blurRad="38100" dist="38100" dir="2700000" algn="tl">
                  <a:srgbClr val="000000">
                    <a:alpha val="43137"/>
                  </a:srgbClr>
                </a:outerShdw>
              </a:effectLst>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a:solidFill>
                  <a:schemeClr val="bg1"/>
                </a:solidFill>
                <a:latin typeface="Arial" charset="0"/>
                <a:cs typeface="Arial" charset="0"/>
              </a:rPr>
              <a:t>Dating the Birth of Christ</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Date of Birth: ca. December 5 BC/January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was born between these two dates:</a:t>
            </a: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6 BC</a:t>
            </a: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29 March-11 April</a:t>
            </a:r>
          </a:p>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4 BC</a:t>
            </a: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Census of </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Quirinius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Cyrenius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 (Luke 2:1-5)</a:t>
            </a: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Death of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Herod the Great</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(Matt. 2:1; Luke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defTabSz="914400">
              <a:defRPr/>
            </a:pPr>
            <a:endParaRPr lang="en-US" sz="2400" b="1">
              <a:solidFill>
                <a:srgbClr val="FFFFCC"/>
              </a:solidFill>
              <a:effectLst>
                <a:outerShdw blurRad="38100" dist="38100" dir="2700000" algn="tl">
                  <a:srgbClr val="000000">
                    <a:alpha val="43137"/>
                  </a:srgbClr>
                </a:outerShdw>
              </a:effectLst>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dirty="0">
                <a:solidFill>
                  <a:srgbClr val="F2FCFF"/>
                </a:solidFill>
                <a:effectLst>
                  <a:outerShdw blurRad="38100" dist="38100" dir="2700000" algn="tl">
                    <a:srgbClr val="000000">
                      <a:alpha val="43137"/>
                    </a:srgbClr>
                  </a:outerShdw>
                </a:effectLst>
                <a:latin typeface="Arial" charset="0"/>
                <a:cs typeface="Arial" charset="0"/>
              </a:rPr>
              <a:t>Dating the Start of Christ</a:t>
            </a:r>
            <a:r>
              <a:rPr lang="fr-FR" altLang="ja-JP" sz="3600" b="1" dirty="0">
                <a:solidFill>
                  <a:srgbClr val="F2FCFF"/>
                </a:solidFill>
                <a:effectLst>
                  <a:outerShdw blurRad="38100" dist="38100" dir="2700000" algn="tl">
                    <a:srgbClr val="000000">
                      <a:alpha val="43137"/>
                    </a:srgbClr>
                  </a:outerShdw>
                </a:effectLst>
                <a:latin typeface="Arial" charset="0"/>
                <a:cs typeface="Arial" charset="0"/>
              </a:rPr>
              <a:t>'</a:t>
            </a:r>
            <a:r>
              <a:rPr lang="en-US" sz="3600" b="1" dirty="0">
                <a:solidFill>
                  <a:srgbClr val="F2FCFF"/>
                </a:solidFill>
                <a:effectLst>
                  <a:outerShdw blurRad="38100" dist="38100" dir="2700000" algn="tl">
                    <a:srgbClr val="000000">
                      <a:alpha val="43137"/>
                    </a:srgbClr>
                  </a:outerShdw>
                </a:effectLst>
                <a:latin typeface="Arial" charset="0"/>
                <a:cs typeface="Arial" charset="0"/>
              </a:rPr>
              <a:t>s Ministry</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Commencement of Ministry: ca. Autumn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probably began his ministry between these two dates:</a:t>
            </a:r>
          </a:p>
        </p:txBody>
      </p:sp>
      <p:sp>
        <p:nvSpPr>
          <p:cNvPr id="9" name="Title 7"/>
          <p:cNvSpPr txBox="1">
            <a:spLocks/>
          </p:cNvSpPr>
          <p:nvPr/>
        </p:nvSpPr>
        <p:spPr bwMode="auto">
          <a:xfrm>
            <a:off x="1231900" y="299561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15</a:t>
            </a:r>
            <a:r>
              <a:rPr lang="en-US" sz="2400" b="1" i="0" baseline="30000" dirty="0">
                <a:solidFill>
                  <a:srgbClr val="F2FCFF"/>
                </a:solidFill>
                <a:effectLst>
                  <a:outerShdw blurRad="38100" dist="38100" dir="2700000" algn="tl">
                    <a:srgbClr val="000000">
                      <a:alpha val="43137"/>
                    </a:srgbClr>
                  </a:outerShdw>
                </a:effectLst>
                <a:latin typeface="Arial" charset="0"/>
                <a:cs typeface="Arial" charset="0"/>
              </a:rPr>
              <a:t>th</a:t>
            </a:r>
            <a:r>
              <a:rPr lang="en-US" sz="2400" b="1" i="0" dirty="0">
                <a:solidFill>
                  <a:srgbClr val="F2FCFF"/>
                </a:solidFill>
                <a:effectLst>
                  <a:outerShdw blurRad="38100" dist="38100" dir="2700000" algn="tl">
                    <a:srgbClr val="000000">
                      <a:alpha val="43137"/>
                    </a:srgbClr>
                  </a:outerShdw>
                </a:effectLst>
                <a:latin typeface="Arial" charset="0"/>
                <a:cs typeface="Arial" charset="0"/>
              </a:rPr>
              <a:t> YEAR OF THE REIGN OF TIBERIUS*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(Luke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19 August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28</a:t>
            </a:r>
          </a:p>
        </p:txBody>
      </p:sp>
      <p:sp>
        <p:nvSpPr>
          <p:cNvPr id="12" name="Title 7"/>
          <p:cNvSpPr txBox="1">
            <a:spLocks/>
          </p:cNvSpPr>
          <p:nvPr/>
        </p:nvSpPr>
        <p:spPr bwMode="auto">
          <a:xfrm>
            <a:off x="5402263" y="4427538"/>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31 December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29</a:t>
            </a: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a:lstStyle/>
          <a:p>
            <a:pPr eaLnBrk="0" hangingPunct="0">
              <a:lnSpc>
                <a:spcPct val="93000"/>
              </a:lnSpc>
              <a:buClr>
                <a:srgbClr val="000000"/>
              </a:buClr>
              <a:buSzPct val="100000"/>
              <a:buFont typeface="Times New Roman" charset="0"/>
              <a:buNone/>
            </a:pPr>
            <a:endParaRPr lang="en-US" sz="2400">
              <a:solidFill>
                <a:srgbClr val="FFFFFF"/>
              </a:solidFill>
              <a:ea typeface="MS Gothic" charset="0"/>
              <a:cs typeface="MS Gothic" charset="0"/>
            </a:endParaRPr>
          </a:p>
        </p:txBody>
      </p:sp>
      <p:sp>
        <p:nvSpPr>
          <p:cNvPr id="25602"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a:lstStyle/>
          <a:p>
            <a:pPr eaLnBrk="0" hangingPunct="0">
              <a:lnSpc>
                <a:spcPct val="93000"/>
              </a:lnSpc>
              <a:buClr>
                <a:srgbClr val="000000"/>
              </a:buClr>
              <a:buSzPct val="100000"/>
              <a:buFont typeface="Times New Roman" charset="0"/>
              <a:buNone/>
            </a:pPr>
            <a:endParaRPr lang="en-US" sz="2400">
              <a:solidFill>
                <a:srgbClr val="FFFFFF"/>
              </a:solidFill>
              <a:ea typeface="MS Gothic" charset="0"/>
              <a:cs typeface="MS Gothic" charset="0"/>
            </a:endParaRPr>
          </a:p>
        </p:txBody>
      </p:sp>
      <p:sp>
        <p:nvSpPr>
          <p:cNvPr id="25603" name="Rectangle 8"/>
          <p:cNvSpPr>
            <a:spLocks noGrp="1" noChangeArrowheads="1"/>
          </p:cNvSpPr>
          <p:nvPr>
            <p:ph type="title"/>
          </p:nvPr>
        </p:nvSpPr>
        <p:spPr bwMode="auto">
          <a:xfrm>
            <a:off x="-152400" y="0"/>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eaLnBrk="1" hangingPunct="1"/>
            <a:r>
              <a:rPr lang="en-US" altLang="zh-CN" sz="4400">
                <a:solidFill>
                  <a:schemeClr val="bg1"/>
                </a:solidFill>
                <a:latin typeface="Arial" charset="0"/>
                <a:ea typeface="MS Gothic" charset="0"/>
                <a:cs typeface="Arial" charset="0"/>
              </a:rPr>
              <a:t>The Duration of Christ</a:t>
            </a:r>
            <a:r>
              <a:rPr lang="fr-FR" altLang="zh-CN" sz="4400">
                <a:solidFill>
                  <a:schemeClr val="bg1"/>
                </a:solidFill>
                <a:latin typeface="Arial" charset="0"/>
                <a:ea typeface="MS Gothic" charset="0"/>
                <a:cs typeface="Arial" charset="0"/>
              </a:rPr>
              <a:t>'</a:t>
            </a:r>
            <a:r>
              <a:rPr lang="en-US" altLang="zh-CN" sz="4400">
                <a:solidFill>
                  <a:schemeClr val="bg1"/>
                </a:solidFill>
                <a:latin typeface="Arial" charset="0"/>
                <a:ea typeface="MS Gothic" charset="0"/>
                <a:cs typeface="Arial" charset="0"/>
              </a:rPr>
              <a:t>s Ministry</a:t>
            </a:r>
            <a:endParaRPr lang="en-US" altLang="zh-CN" sz="4000">
              <a:latin typeface="Arial" charset="0"/>
              <a:ea typeface="MS Gothic" charset="0"/>
              <a:cs typeface="Arial" charset="0"/>
            </a:endParaRPr>
          </a:p>
        </p:txBody>
      </p:sp>
      <p:sp>
        <p:nvSpPr>
          <p:cNvPr id="2560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ea typeface="MS Gothic" charset="0"/>
                <a:cs typeface="MS Gothic" charset="0"/>
              </a:rPr>
              <a:t>Autumn AD 29 – 3 April AD 33 (3.5 Years)</a:t>
            </a:r>
          </a:p>
        </p:txBody>
      </p:sp>
      <p:sp>
        <p:nvSpPr>
          <p:cNvPr id="25605" name="Text Box 9"/>
          <p:cNvSpPr txBox="1">
            <a:spLocks noChangeArrowheads="1"/>
          </p:cNvSpPr>
          <p:nvPr/>
        </p:nvSpPr>
        <p:spPr bwMode="auto">
          <a:xfrm>
            <a:off x="0" y="2743200"/>
            <a:ext cx="198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Commencement of Christ</a:t>
            </a:r>
            <a:r>
              <a:rPr lang="fr-FR" altLang="ja-JP" sz="1600" b="1">
                <a:solidFill>
                  <a:srgbClr val="FFFFFF"/>
                </a:solidFill>
                <a:ea typeface="MS Gothic" charset="0"/>
                <a:cs typeface="MS Gothic" charset="0"/>
              </a:rPr>
              <a:t>'</a:t>
            </a:r>
            <a:r>
              <a:rPr lang="en-US" sz="1600" b="1">
                <a:solidFill>
                  <a:srgbClr val="FFFFFF"/>
                </a:solidFill>
                <a:ea typeface="MS Gothic" charset="0"/>
                <a:cs typeface="MS Gothic" charset="0"/>
              </a:rPr>
              <a:t>s Ministry</a:t>
            </a:r>
          </a:p>
        </p:txBody>
      </p:sp>
      <p:sp>
        <p:nvSpPr>
          <p:cNvPr id="25606" name="Text Box 9"/>
          <p:cNvSpPr txBox="1">
            <a:spLocks noChangeArrowheads="1"/>
          </p:cNvSpPr>
          <p:nvPr/>
        </p:nvSpPr>
        <p:spPr bwMode="auto">
          <a:xfrm>
            <a:off x="152400" y="4648200"/>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Autumn</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29</a:t>
            </a:r>
          </a:p>
        </p:txBody>
      </p:sp>
      <p:cxnSp>
        <p:nvCxnSpPr>
          <p:cNvPr id="25607"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608"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609"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610"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611"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612"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613" name="Text Box 9"/>
          <p:cNvSpPr txBox="1">
            <a:spLocks noChangeArrowheads="1"/>
          </p:cNvSpPr>
          <p:nvPr/>
        </p:nvSpPr>
        <p:spPr bwMode="auto">
          <a:xfrm>
            <a:off x="205740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#1</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7,</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30</a:t>
            </a:r>
          </a:p>
        </p:txBody>
      </p:sp>
      <p:sp>
        <p:nvSpPr>
          <p:cNvPr id="2561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2:13, 23</a:t>
            </a:r>
          </a:p>
        </p:txBody>
      </p:sp>
      <p:sp>
        <p:nvSpPr>
          <p:cNvPr id="25615" name="Text Box 9"/>
          <p:cNvSpPr txBox="1">
            <a:spLocks noChangeArrowheads="1"/>
          </p:cNvSpPr>
          <p:nvPr/>
        </p:nvSpPr>
        <p:spPr bwMode="auto">
          <a:xfrm>
            <a:off x="3924300" y="2743200"/>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Passover #2</a:t>
            </a:r>
            <a:br>
              <a:rPr lang="en-US" sz="1600" b="1">
                <a:solidFill>
                  <a:srgbClr val="FFFFFF"/>
                </a:solidFill>
                <a:ea typeface="MS Gothic" charset="0"/>
                <a:cs typeface="MS Gothic" charset="0"/>
              </a:rPr>
            </a:br>
            <a:endParaRPr lang="en-US" sz="1600" b="1">
              <a:solidFill>
                <a:srgbClr val="FFFFFF"/>
              </a:solidFill>
              <a:ea typeface="MS Gothic" charset="0"/>
              <a:cs typeface="MS Gothic" charset="0"/>
            </a:endParaRPr>
          </a:p>
        </p:txBody>
      </p:sp>
      <p:sp>
        <p:nvSpPr>
          <p:cNvPr id="2561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Unstated by John</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Mark 2:23-28</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Luke 6:1-5</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Matthew 12:1-8</a:t>
            </a:r>
          </a:p>
        </p:txBody>
      </p:sp>
      <p:sp>
        <p:nvSpPr>
          <p:cNvPr id="25617" name="Text Box 9"/>
          <p:cNvSpPr txBox="1">
            <a:spLocks noChangeArrowheads="1"/>
          </p:cNvSpPr>
          <p:nvPr/>
        </p:nvSpPr>
        <p:spPr bwMode="auto">
          <a:xfrm>
            <a:off x="561975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#3</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25,</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32</a:t>
            </a:r>
          </a:p>
        </p:txBody>
      </p:sp>
      <p:sp>
        <p:nvSpPr>
          <p:cNvPr id="25618"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6:4</a:t>
            </a:r>
          </a:p>
        </p:txBody>
      </p:sp>
      <p:sp>
        <p:nvSpPr>
          <p:cNvPr id="25619" name="Text Box 9"/>
          <p:cNvSpPr txBox="1">
            <a:spLocks noChangeArrowheads="1"/>
          </p:cNvSpPr>
          <p:nvPr/>
        </p:nvSpPr>
        <p:spPr bwMode="auto">
          <a:xfrm>
            <a:off x="7467600" y="2743200"/>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#4</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3,</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33</a:t>
            </a:r>
          </a:p>
        </p:txBody>
      </p:sp>
      <p:sp>
        <p:nvSpPr>
          <p:cNvPr id="25620"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11:55–12:1</a:t>
            </a:r>
          </a:p>
        </p:txBody>
      </p:sp>
      <p:sp>
        <p:nvSpPr>
          <p:cNvPr id="25621"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i="1">
                <a:solidFill>
                  <a:srgbClr val="FFFF00"/>
                </a:solidFill>
                <a:ea typeface="MS Gothic" charset="0"/>
                <a:cs typeface="MS Gothic" charset="0"/>
              </a:rPr>
              <a:t>John </a:t>
            </a:r>
            <a:r>
              <a:rPr lang="en-US" sz="2800" b="1" i="1">
                <a:solidFill>
                  <a:srgbClr val="FFFFFF"/>
                </a:solidFill>
                <a:ea typeface="MS Gothic" charset="0"/>
                <a:cs typeface="MS Gothic" charset="0"/>
              </a:rPr>
              <a:t>alone notes three Passovers</a:t>
            </a:r>
          </a:p>
        </p:txBody>
      </p:sp>
      <p:sp>
        <p:nvSpPr>
          <p:cNvPr id="36" name="TextBox 35"/>
          <p:cNvSpPr txBox="1"/>
          <p:nvPr/>
        </p:nvSpPr>
        <p:spPr>
          <a:xfrm>
            <a:off x="8616950" y="71438"/>
            <a:ext cx="527050" cy="461962"/>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a:solidFill>
                  <a:srgbClr val="FFFFFF"/>
                </a:solidFill>
                <a:effectLst>
                  <a:outerShdw blurRad="38100" dist="38100" dir="2700000" algn="tl">
                    <a:srgbClr val="DDDDDD"/>
                  </a:outerShdw>
                </a:effectLst>
                <a:ea typeface="MS Gothic" charset="0"/>
              </a:rPr>
              <a:t>56</a:t>
            </a:r>
          </a:p>
        </p:txBody>
      </p:sp>
      <p:sp>
        <p:nvSpPr>
          <p:cNvPr id="25623"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Harold W. Hoehner, </a:t>
            </a:r>
            <a:r>
              <a:rPr lang="en-US" sz="1600" b="1" i="1">
                <a:solidFill>
                  <a:srgbClr val="FFFFFF"/>
                </a:solidFill>
                <a:ea typeface="MS Gothic" charset="0"/>
                <a:cs typeface="MS Gothic" charset="0"/>
              </a:rPr>
              <a:t>Chronological Aspects of the Life of Christ </a:t>
            </a:r>
            <a:r>
              <a:rPr lang="en-US" sz="1600" b="1">
                <a:solidFill>
                  <a:srgbClr val="FFFFFF"/>
                </a:solidFill>
                <a:ea typeface="MS Gothic" charset="0"/>
                <a:cs typeface="MS Gothic" charset="0"/>
              </a:rPr>
              <a:t>(Zondervan, 1977), 114</a:t>
            </a:r>
          </a:p>
        </p:txBody>
      </p:sp>
      <p:sp>
        <p:nvSpPr>
          <p:cNvPr id="25624"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2FCFF"/>
                </a:solidFill>
                <a:ea typeface="MS Gothic" charset="0"/>
                <a:cs typeface="MS Gothic" charset="0"/>
              </a:rPr>
              <a:t>Therefore, Christ's ministry was at least 2.5 years</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Chronology of Jesus &amp; Acts</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572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4 BC</a:t>
            </a:r>
          </a:p>
        </p:txBody>
      </p:sp>
      <p:sp>
        <p:nvSpPr>
          <p:cNvPr id="84996" name="Text Box 4"/>
          <p:cNvSpPr txBox="1">
            <a:spLocks noChangeArrowheads="1"/>
          </p:cNvSpPr>
          <p:nvPr/>
        </p:nvSpPr>
        <p:spPr bwMode="auto">
          <a:xfrm>
            <a:off x="13716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 BC</a:t>
            </a:r>
          </a:p>
        </p:txBody>
      </p:sp>
      <p:sp>
        <p:nvSpPr>
          <p:cNvPr id="84997" name="Text Box 5"/>
          <p:cNvSpPr txBox="1">
            <a:spLocks noChangeArrowheads="1"/>
          </p:cNvSpPr>
          <p:nvPr/>
        </p:nvSpPr>
        <p:spPr bwMode="auto">
          <a:xfrm>
            <a:off x="2514600" y="1219200"/>
            <a:ext cx="877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AD 1</a:t>
            </a:r>
          </a:p>
        </p:txBody>
      </p:sp>
      <p:sp>
        <p:nvSpPr>
          <p:cNvPr id="84998" name="Text Box 6"/>
          <p:cNvSpPr txBox="1">
            <a:spLocks noChangeArrowheads="1"/>
          </p:cNvSpPr>
          <p:nvPr/>
        </p:nvSpPr>
        <p:spPr bwMode="auto">
          <a:xfrm>
            <a:off x="5264150"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29</a:t>
            </a:r>
          </a:p>
        </p:txBody>
      </p:sp>
      <p:sp>
        <p:nvSpPr>
          <p:cNvPr id="84999" name="Text Box 7"/>
          <p:cNvSpPr txBox="1">
            <a:spLocks noChangeArrowheads="1"/>
          </p:cNvSpPr>
          <p:nvPr/>
        </p:nvSpPr>
        <p:spPr bwMode="auto">
          <a:xfrm>
            <a:off x="6172200"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30</a:t>
            </a:r>
          </a:p>
        </p:txBody>
      </p:sp>
      <p:sp>
        <p:nvSpPr>
          <p:cNvPr id="85000" name="Text Box 8"/>
          <p:cNvSpPr txBox="1">
            <a:spLocks noChangeArrowheads="1"/>
          </p:cNvSpPr>
          <p:nvPr/>
        </p:nvSpPr>
        <p:spPr bwMode="auto">
          <a:xfrm>
            <a:off x="678021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33</a:t>
            </a:r>
          </a:p>
        </p:txBody>
      </p:sp>
      <p:sp>
        <p:nvSpPr>
          <p:cNvPr id="85001" name="Text Box 9"/>
          <p:cNvSpPr txBox="1">
            <a:spLocks noChangeArrowheads="1"/>
          </p:cNvSpPr>
          <p:nvPr/>
        </p:nvSpPr>
        <p:spPr bwMode="auto">
          <a:xfrm>
            <a:off x="806926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35</a:t>
            </a:r>
          </a:p>
        </p:txBody>
      </p:sp>
      <p:sp>
        <p:nvSpPr>
          <p:cNvPr id="85002" name="Text Box 10"/>
          <p:cNvSpPr txBox="1">
            <a:spLocks noChangeArrowheads="1"/>
          </p:cNvSpPr>
          <p:nvPr/>
        </p:nvSpPr>
        <p:spPr bwMode="auto">
          <a:xfrm>
            <a:off x="3681413" y="1219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14</a:t>
            </a:r>
          </a:p>
        </p:txBody>
      </p:sp>
      <p:sp>
        <p:nvSpPr>
          <p:cNvPr id="85003" name="Text Box 11"/>
          <p:cNvSpPr txBox="1">
            <a:spLocks noChangeArrowheads="1"/>
          </p:cNvSpPr>
          <p:nvPr/>
        </p:nvSpPr>
        <p:spPr bwMode="auto">
          <a:xfrm>
            <a:off x="376238" y="1905000"/>
            <a:ext cx="10477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Jesus</a:t>
            </a:r>
            <a:br>
              <a:rPr lang="en-US" b="1">
                <a:solidFill>
                  <a:srgbClr val="212164"/>
                </a:solidFill>
              </a:rPr>
            </a:br>
            <a:r>
              <a:rPr lang="en-US" b="1">
                <a:solidFill>
                  <a:srgbClr val="212164"/>
                </a:solidFill>
              </a:rPr>
              <a:t>Born</a:t>
            </a:r>
          </a:p>
        </p:txBody>
      </p:sp>
      <p:sp>
        <p:nvSpPr>
          <p:cNvPr id="85004" name="Text Box 12"/>
          <p:cNvSpPr txBox="1">
            <a:spLocks noChangeArrowheads="1"/>
          </p:cNvSpPr>
          <p:nvPr/>
        </p:nvSpPr>
        <p:spPr bwMode="auto">
          <a:xfrm>
            <a:off x="1493838" y="1905000"/>
            <a:ext cx="14049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 year–</a:t>
            </a:r>
          </a:p>
        </p:txBody>
      </p:sp>
      <p:sp>
        <p:nvSpPr>
          <p:cNvPr id="85005" name="Text Box 13"/>
          <p:cNvSpPr txBox="1">
            <a:spLocks noChangeArrowheads="1"/>
          </p:cNvSpPr>
          <p:nvPr/>
        </p:nvSpPr>
        <p:spPr bwMode="auto">
          <a:xfrm>
            <a:off x="4843463" y="1905000"/>
            <a:ext cx="1370012"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15th Yr.</a:t>
            </a:r>
            <a:br>
              <a:rPr lang="en-US" b="1">
                <a:solidFill>
                  <a:srgbClr val="212164"/>
                </a:solidFill>
              </a:rPr>
            </a:br>
            <a:r>
              <a:rPr lang="en-US" b="1">
                <a:solidFill>
                  <a:srgbClr val="212164"/>
                </a:solidFill>
              </a:rPr>
              <a:t>Tiberius</a:t>
            </a:r>
          </a:p>
          <a:p>
            <a:pPr algn="ctr" defTabSz="914400" eaLnBrk="1" hangingPunct="1"/>
            <a:r>
              <a:rPr lang="en-US" b="1">
                <a:solidFill>
                  <a:srgbClr val="212164"/>
                </a:solidFill>
              </a:rPr>
              <a:t>–</a:t>
            </a:r>
            <a:br>
              <a:rPr lang="en-US" b="1">
                <a:solidFill>
                  <a:srgbClr val="212164"/>
                </a:solidFill>
              </a:rPr>
            </a:br>
            <a:r>
              <a:rPr lang="en-US" b="1">
                <a:solidFill>
                  <a:srgbClr val="212164"/>
                </a:solidFill>
              </a:rPr>
              <a:t>John &amp; </a:t>
            </a:r>
            <a:br>
              <a:rPr lang="en-US" b="1">
                <a:solidFill>
                  <a:srgbClr val="212164"/>
                </a:solidFill>
              </a:rPr>
            </a:br>
            <a:r>
              <a:rPr lang="en-US" b="1">
                <a:solidFill>
                  <a:srgbClr val="212164"/>
                </a:solidFill>
              </a:rPr>
              <a:t>Jesus</a:t>
            </a:r>
          </a:p>
        </p:txBody>
      </p:sp>
      <p:sp>
        <p:nvSpPr>
          <p:cNvPr id="85006" name="Text Box 14"/>
          <p:cNvSpPr txBox="1">
            <a:spLocks noChangeArrowheads="1"/>
          </p:cNvSpPr>
          <p:nvPr/>
        </p:nvSpPr>
        <p:spPr bwMode="auto">
          <a:xfrm>
            <a:off x="6519863" y="1905000"/>
            <a:ext cx="10477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Jesus</a:t>
            </a:r>
            <a:br>
              <a:rPr lang="en-US" b="1">
                <a:solidFill>
                  <a:srgbClr val="212164"/>
                </a:solidFill>
              </a:rPr>
            </a:br>
            <a:r>
              <a:rPr lang="en-US" b="1">
                <a:solidFill>
                  <a:srgbClr val="212164"/>
                </a:solidFill>
              </a:rPr>
              <a:t>Died</a:t>
            </a:r>
          </a:p>
        </p:txBody>
      </p:sp>
      <p:sp>
        <p:nvSpPr>
          <p:cNvPr id="85007" name="Text Box 15"/>
          <p:cNvSpPr txBox="1">
            <a:spLocks noChangeArrowheads="1"/>
          </p:cNvSpPr>
          <p:nvPr/>
        </p:nvSpPr>
        <p:spPr bwMode="auto">
          <a:xfrm>
            <a:off x="7612063" y="1905000"/>
            <a:ext cx="14382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Paul</a:t>
            </a:r>
            <a:br>
              <a:rPr lang="en-US" b="1">
                <a:solidFill>
                  <a:srgbClr val="212164"/>
                </a:solidFill>
              </a:rPr>
            </a:br>
            <a:r>
              <a:rPr lang="en-US" b="1">
                <a:solidFill>
                  <a:srgbClr val="212164"/>
                </a:solidFill>
              </a:rPr>
              <a:t>Believed</a:t>
            </a:r>
          </a:p>
        </p:txBody>
      </p:sp>
      <p:sp>
        <p:nvSpPr>
          <p:cNvPr id="85008" name="Text Box 16"/>
          <p:cNvSpPr txBox="1">
            <a:spLocks noChangeArrowheads="1"/>
          </p:cNvSpPr>
          <p:nvPr/>
        </p:nvSpPr>
        <p:spPr bwMode="auto">
          <a:xfrm>
            <a:off x="3200400" y="1905000"/>
            <a:ext cx="148748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Tiberius</a:t>
            </a:r>
            <a:br>
              <a:rPr lang="en-US" b="1">
                <a:solidFill>
                  <a:srgbClr val="212164"/>
                </a:solidFill>
              </a:rPr>
            </a:br>
            <a:r>
              <a:rPr lang="en-US" b="1">
                <a:solidFill>
                  <a:srgbClr val="212164"/>
                </a:solidFill>
              </a:rPr>
              <a:t>Crowned</a:t>
            </a:r>
          </a:p>
        </p:txBody>
      </p:sp>
      <p:sp>
        <p:nvSpPr>
          <p:cNvPr id="85009" name="Text Box 17"/>
          <p:cNvSpPr txBox="1">
            <a:spLocks noChangeArrowheads="1"/>
          </p:cNvSpPr>
          <p:nvPr/>
        </p:nvSpPr>
        <p:spPr bwMode="auto">
          <a:xfrm>
            <a:off x="2255838" y="4191000"/>
            <a:ext cx="1844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1" name="Text Box 19"/>
          <p:cNvSpPr txBox="1">
            <a:spLocks noChangeArrowheads="1"/>
          </p:cNvSpPr>
          <p:nvPr/>
        </p:nvSpPr>
        <p:spPr bwMode="auto">
          <a:xfrm>
            <a:off x="914400" y="4648200"/>
            <a:ext cx="4724400" cy="11874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rPr>
              <a:t>“</a:t>
            </a:r>
            <a:r>
              <a:rPr lang="en-US" altLang="ja-JP" b="1">
                <a:solidFill>
                  <a:srgbClr val="FFFFFF"/>
                </a:solidFill>
              </a:rPr>
              <a:t>Now Jesus himself was about 30 years old when he began his ministry</a:t>
            </a:r>
            <a:r>
              <a:rPr lang="ja-JP" altLang="en-US" b="1">
                <a:solidFill>
                  <a:srgbClr val="FFFFFF"/>
                </a:solidFill>
              </a:rPr>
              <a:t>”</a:t>
            </a:r>
            <a:r>
              <a:rPr lang="en-US" altLang="ja-JP" b="1">
                <a:solidFill>
                  <a:srgbClr val="FFFFFF"/>
                </a:solidFill>
              </a:rPr>
              <a:t> (Luke 3:23)</a:t>
            </a:r>
            <a:endParaRPr lang="en-US" b="1">
              <a:solidFill>
                <a:srgbClr val="FFFFFF"/>
              </a:solidFill>
            </a:endParaRPr>
          </a:p>
        </p:txBody>
      </p:sp>
      <p:sp>
        <p:nvSpPr>
          <p:cNvPr id="85012" name="Text Box 20"/>
          <p:cNvSpPr txBox="1">
            <a:spLocks noChangeArrowheads="1"/>
          </p:cNvSpPr>
          <p:nvPr/>
        </p:nvSpPr>
        <p:spPr bwMode="auto">
          <a:xfrm>
            <a:off x="0" y="2835275"/>
            <a:ext cx="4953000" cy="822325"/>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rPr>
              <a:t>“</a:t>
            </a:r>
            <a:r>
              <a:rPr lang="en-US" altLang="ja-JP" b="1">
                <a:solidFill>
                  <a:srgbClr val="FFFFFF"/>
                </a:solidFill>
              </a:rPr>
              <a:t>In the 15th year of Tiberius… John preached</a:t>
            </a:r>
            <a:r>
              <a:rPr lang="ja-JP" altLang="en-US" b="1">
                <a:solidFill>
                  <a:srgbClr val="FFFFFF"/>
                </a:solidFill>
              </a:rPr>
              <a:t>”</a:t>
            </a:r>
            <a:r>
              <a:rPr lang="en-US" altLang="ja-JP" b="1">
                <a:solidFill>
                  <a:srgbClr val="FFFFFF"/>
                </a:solidFill>
              </a:rPr>
              <a:t> (Luke 3:1)</a:t>
            </a:r>
            <a:endParaRPr lang="en-US" b="1">
              <a:solidFill>
                <a:srgbClr val="FFFFFF"/>
              </a:solidFill>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p>
            <a:pPr algn="ctr" defTabSz="914400"/>
            <a:endParaRPr lang="en-US" sz="2400">
              <a:solidFill>
                <a:srgbClr val="212164"/>
              </a:solidFill>
              <a:latin typeface="Times New Roman" charset="0"/>
            </a:endParaRPr>
          </a:p>
        </p:txBody>
      </p:sp>
      <p:sp>
        <p:nvSpPr>
          <p:cNvPr id="27669"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FFFFF"/>
                </a:solidFill>
              </a:rPr>
              <a:t>38a</a:t>
            </a:r>
            <a:endParaRPr lang="en-US" sz="2000">
              <a:solidFill>
                <a:srgbClr val="2121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698"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699"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0"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1"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2"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3"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4"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5"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6"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7"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8"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9"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0"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1"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2"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3"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4"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5"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6"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7"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8"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19"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0"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1"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2"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3"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4"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5"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6"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7"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28" name="Text Box 33"/>
          <p:cNvSpPr txBox="1">
            <a:spLocks noChangeArrowheads="1"/>
          </p:cNvSpPr>
          <p:nvPr/>
        </p:nvSpPr>
        <p:spPr bwMode="auto">
          <a:xfrm>
            <a:off x="0" y="4100513"/>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1200" b="1">
                <a:solidFill>
                  <a:srgbClr val="000000"/>
                </a:solidFill>
                <a:cs typeface="Arial" charset="0"/>
              </a:rPr>
              <a:t>  4       3     2      1      </a:t>
            </a:r>
            <a:r>
              <a:rPr lang="en-US" sz="1200" b="1">
                <a:solidFill>
                  <a:srgbClr val="000099"/>
                </a:solidFill>
                <a:cs typeface="Arial" charset="0"/>
              </a:rPr>
              <a:t>1     2      3       4      5      6      7      8 ……………………………………………….…………………… 26  27  28   29</a:t>
            </a:r>
          </a:p>
        </p:txBody>
      </p:sp>
      <p:sp>
        <p:nvSpPr>
          <p:cNvPr id="29729" name="Line 34"/>
          <p:cNvSpPr>
            <a:spLocks noChangeShapeType="1"/>
          </p:cNvSpPr>
          <p:nvPr/>
        </p:nvSpPr>
        <p:spPr bwMode="auto">
          <a:xfrm flipH="1">
            <a:off x="166688"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9730"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9731"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9732" name="Text Box 37"/>
          <p:cNvSpPr txBox="1">
            <a:spLocks noChangeArrowheads="1"/>
          </p:cNvSpPr>
          <p:nvPr/>
        </p:nvSpPr>
        <p:spPr bwMode="auto">
          <a:xfrm>
            <a:off x="0" y="2881313"/>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  3 yrs</a:t>
            </a:r>
          </a:p>
        </p:txBody>
      </p:sp>
      <p:sp>
        <p:nvSpPr>
          <p:cNvPr id="29733"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2000">
                <a:solidFill>
                  <a:srgbClr val="000000"/>
                </a:solidFill>
                <a:cs typeface="Arial" charset="0"/>
              </a:rPr>
              <a:t>1yr</a:t>
            </a:r>
          </a:p>
        </p:txBody>
      </p:sp>
      <p:sp>
        <p:nvSpPr>
          <p:cNvPr id="29734" name="Text Box 39"/>
          <p:cNvSpPr txBox="1">
            <a:spLocks noChangeArrowheads="1"/>
          </p:cNvSpPr>
          <p:nvPr/>
        </p:nvSpPr>
        <p:spPr bwMode="auto">
          <a:xfrm>
            <a:off x="1447800" y="2805113"/>
            <a:ext cx="7593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endParaRPr lang="en-US">
              <a:solidFill>
                <a:srgbClr val="000000"/>
              </a:solidFill>
              <a:cs typeface="Arial" charset="0"/>
            </a:endParaRPr>
          </a:p>
        </p:txBody>
      </p:sp>
      <p:sp>
        <p:nvSpPr>
          <p:cNvPr id="29735" name="Text Box 40"/>
          <p:cNvSpPr txBox="1">
            <a:spLocks noChangeArrowheads="1"/>
          </p:cNvSpPr>
          <p:nvPr/>
        </p:nvSpPr>
        <p:spPr bwMode="auto">
          <a:xfrm>
            <a:off x="1447800" y="2805113"/>
            <a:ext cx="7634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r>
              <a:rPr lang="en-US">
                <a:solidFill>
                  <a:srgbClr val="000000"/>
                </a:solidFill>
                <a:cs typeface="Arial" charset="0"/>
              </a:rPr>
              <a:t>28 / 29 years</a:t>
            </a:r>
          </a:p>
        </p:txBody>
      </p:sp>
      <p:sp>
        <p:nvSpPr>
          <p:cNvPr id="29736" name="Text Box 41"/>
          <p:cNvSpPr txBox="1">
            <a:spLocks noChangeArrowheads="1"/>
          </p:cNvSpPr>
          <p:nvPr/>
        </p:nvSpPr>
        <p:spPr bwMode="auto">
          <a:xfrm>
            <a:off x="0" y="4405313"/>
            <a:ext cx="373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BC	      </a:t>
            </a:r>
            <a:r>
              <a:rPr lang="en-US">
                <a:solidFill>
                  <a:srgbClr val="000099"/>
                </a:solidFill>
                <a:cs typeface="Arial" charset="0"/>
              </a:rPr>
              <a:t>AD</a:t>
            </a:r>
            <a:r>
              <a:rPr lang="en-US">
                <a:solidFill>
                  <a:srgbClr val="000000"/>
                </a:solidFill>
                <a:cs typeface="Arial" charset="0"/>
              </a:rPr>
              <a:t>	</a:t>
            </a:r>
          </a:p>
        </p:txBody>
      </p:sp>
      <p:sp>
        <p:nvSpPr>
          <p:cNvPr id="29737" name="Text Box 42"/>
          <p:cNvSpPr txBox="1">
            <a:spLocks noChangeArrowheads="1"/>
          </p:cNvSpPr>
          <p:nvPr/>
        </p:nvSpPr>
        <p:spPr bwMode="auto">
          <a:xfrm>
            <a:off x="1447800" y="838200"/>
            <a:ext cx="655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endParaRPr lang="en-US">
              <a:solidFill>
                <a:srgbClr val="000000"/>
              </a:solidFill>
              <a:cs typeface="Arial" charset="0"/>
            </a:endParaRPr>
          </a:p>
        </p:txBody>
      </p:sp>
      <p:sp>
        <p:nvSpPr>
          <p:cNvPr id="29738" name="Text Box 43"/>
          <p:cNvSpPr txBox="1">
            <a:spLocks noChangeArrowheads="1"/>
          </p:cNvSpPr>
          <p:nvPr/>
        </p:nvSpPr>
        <p:spPr bwMode="auto">
          <a:xfrm>
            <a:off x="1295400" y="5014913"/>
            <a:ext cx="6629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3 + 1 + 28 = 32 years (Non-inclusive of AD 29)</a:t>
            </a:r>
          </a:p>
          <a:p>
            <a:pPr defTabSz="914400" eaLnBrk="1" hangingPunct="1">
              <a:spcBef>
                <a:spcPct val="50000"/>
              </a:spcBef>
            </a:pPr>
            <a:r>
              <a:rPr lang="en-US">
                <a:solidFill>
                  <a:srgbClr val="000000"/>
                </a:solidFill>
                <a:cs typeface="Arial" charset="0"/>
              </a:rPr>
              <a:t>3 + 1 + 29 = 33 years (Inclusive of AD 29)</a:t>
            </a:r>
          </a:p>
        </p:txBody>
      </p:sp>
      <p:sp>
        <p:nvSpPr>
          <p:cNvPr id="29739" name="Rectangle 44"/>
          <p:cNvSpPr>
            <a:spLocks noGrp="1" noChangeArrowheads="1"/>
          </p:cNvSpPr>
          <p:nvPr>
            <p:ph type="title" idx="4294967295"/>
          </p:nvPr>
        </p:nvSpPr>
        <p:spPr>
          <a:xfrm>
            <a:off x="1150938" y="617538"/>
            <a:ext cx="7793037" cy="914400"/>
          </a:xfrm>
        </p:spPr>
        <p:txBody>
          <a:bodyPr/>
          <a:lstStyle/>
          <a:p>
            <a:pPr eaLnBrk="1" hangingPunct="1"/>
            <a:r>
              <a:rPr lang="en-US" sz="3200" b="1">
                <a:solidFill>
                  <a:schemeClr val="tx1"/>
                </a:solidFill>
                <a:latin typeface="Arial" charset="0"/>
                <a:cs typeface="Arial" charset="0"/>
              </a:rPr>
              <a:t>Age of Jesus </a:t>
            </a:r>
            <a:br>
              <a:rPr lang="en-US" sz="3200" b="1">
                <a:solidFill>
                  <a:schemeClr val="tx1"/>
                </a:solidFill>
                <a:latin typeface="Arial" charset="0"/>
                <a:cs typeface="Arial" charset="0"/>
              </a:rPr>
            </a:br>
            <a:r>
              <a:rPr lang="en-US" sz="3200" b="1">
                <a:solidFill>
                  <a:schemeClr val="tx1"/>
                </a:solidFill>
                <a:latin typeface="Arial" charset="0"/>
                <a:cs typeface="Arial" charset="0"/>
              </a:rPr>
              <a:t>When He Began His Ministry</a:t>
            </a:r>
            <a:endParaRPr lang="en-US" sz="2400">
              <a:solidFill>
                <a:schemeClr val="tx1"/>
              </a:solidFill>
              <a:latin typeface="Arial" charset="0"/>
              <a:cs typeface="Arial" charset="0"/>
            </a:endParaRPr>
          </a:p>
        </p:txBody>
      </p:sp>
      <p:sp>
        <p:nvSpPr>
          <p:cNvPr id="29740" name="Text Box 45"/>
          <p:cNvSpPr txBox="1">
            <a:spLocks noChangeArrowheads="1"/>
          </p:cNvSpPr>
          <p:nvPr/>
        </p:nvSpPr>
        <p:spPr bwMode="auto">
          <a:xfrm>
            <a:off x="0" y="6373813"/>
            <a:ext cx="8990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r>
              <a:rPr lang="en-US" sz="2000" i="1">
                <a:solidFill>
                  <a:srgbClr val="000000"/>
                </a:solidFill>
                <a:cs typeface="Arial" charset="0"/>
              </a:rPr>
              <a:t>Adapted from Michele Ang (NT Survey student, SBC, 2006)</a:t>
            </a:r>
          </a:p>
        </p:txBody>
      </p:sp>
      <p:sp>
        <p:nvSpPr>
          <p:cNvPr id="89134" name="Text Box 46"/>
          <p:cNvSpPr txBox="1">
            <a:spLocks noChangeArrowheads="1"/>
          </p:cNvSpPr>
          <p:nvPr/>
        </p:nvSpPr>
        <p:spPr bwMode="auto">
          <a:xfrm>
            <a:off x="4419600" y="1524000"/>
            <a:ext cx="4724400" cy="12001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cs typeface="Arial" charset="0"/>
              </a:rPr>
              <a:t>“</a:t>
            </a:r>
            <a:r>
              <a:rPr lang="en-US" altLang="ja-JP" b="1">
                <a:solidFill>
                  <a:srgbClr val="FFFFFF"/>
                </a:solidFill>
                <a:cs typeface="Arial" charset="0"/>
              </a:rPr>
              <a:t>Now Jesus himself was about 30 years old when he began his ministry</a:t>
            </a:r>
            <a:r>
              <a:rPr lang="ja-JP" altLang="en-US" b="1">
                <a:solidFill>
                  <a:srgbClr val="FFFFFF"/>
                </a:solidFill>
                <a:cs typeface="Arial" charset="0"/>
              </a:rPr>
              <a:t>”</a:t>
            </a:r>
            <a:r>
              <a:rPr lang="en-US" altLang="ja-JP" b="1">
                <a:solidFill>
                  <a:srgbClr val="FFFFFF"/>
                </a:solidFill>
                <a:cs typeface="Arial" charset="0"/>
              </a:rPr>
              <a:t> (Luke 3:23)</a:t>
            </a:r>
            <a:endParaRPr lang="en-US" b="1">
              <a:solidFill>
                <a:srgbClr val="FFFFFF"/>
              </a:solidFill>
              <a:cs typeface="Arial" charset="0"/>
            </a:endParaRPr>
          </a:p>
        </p:txBody>
      </p:sp>
      <p:sp>
        <p:nvSpPr>
          <p:cNvPr id="29742"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FFFFF"/>
                </a:solidFill>
                <a:cs typeface="Arial" charset="0"/>
              </a:rPr>
              <a:t>38a</a:t>
            </a:r>
            <a:endParaRPr lang="en-US" sz="2000">
              <a:solidFill>
                <a:srgbClr val="212164"/>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503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en-US" altLang="en-US" b="1">
                <a:solidFill>
                  <a:srgbClr val="FFFFFF"/>
                </a:solidFill>
                <a:latin typeface="Arial" pitchFamily="34" charset="0"/>
                <a:cs typeface="Arial" pitchFamily="34" charset="0"/>
              </a:rPr>
              <a:t>A Prophetic Weekend</a:t>
            </a: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b="1">
                <a:solidFill>
                  <a:srgbClr val="060400"/>
                </a:solidFill>
                <a:latin typeface="Arial" pitchFamily="34" charset="0"/>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Thursday</a:t>
              </a: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b="1">
                <a:solidFill>
                  <a:srgbClr val="060400"/>
                </a:solidFill>
                <a:latin typeface="Arial" pitchFamily="34" charset="0"/>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Friday</a:t>
              </a: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b="1">
                <a:solidFill>
                  <a:srgbClr val="060400"/>
                </a:solidFill>
                <a:latin typeface="Arial" pitchFamily="34" charset="0"/>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Saturday</a:t>
              </a: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b="1">
                <a:solidFill>
                  <a:srgbClr val="060400"/>
                </a:solidFill>
                <a:latin typeface="Arial" pitchFamily="34" charset="0"/>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Sunday</a:t>
              </a: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FFFFFF"/>
                  </a:solidFill>
                  <a:latin typeface="Arial"/>
                  <a:cs typeface="Arial"/>
                </a:rPr>
                <a:t>Passover</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FFFFFF"/>
                  </a:solidFill>
                  <a:latin typeface="Arial"/>
                  <a:cs typeface="Arial"/>
                </a:rPr>
                <a:t>Unleavened Bread</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err="1">
                  <a:solidFill>
                    <a:srgbClr val="FFFFFF"/>
                  </a:solidFill>
                  <a:latin typeface="Arial"/>
                  <a:cs typeface="Arial"/>
                </a:rPr>
                <a:t>Firstfruits</a:t>
              </a:r>
              <a:endParaRPr lang="en-US" sz="2400" b="1" dirty="0">
                <a:solidFill>
                  <a:srgbClr val="FFFFFF"/>
                </a:solidFill>
                <a:latin typeface="Arial"/>
                <a:cs typeface="Arial"/>
              </a:endParaRP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Last Supper</a:t>
            </a: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Crucifixion</a:t>
            </a: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Resurrection</a:t>
            </a:r>
          </a:p>
        </p:txBody>
      </p:sp>
      <p:grpSp>
        <p:nvGrpSpPr>
          <p:cNvPr id="29" name="Group 28"/>
          <p:cNvGrpSpPr>
            <a:grpSpLocks/>
          </p:cNvGrpSpPr>
          <p:nvPr/>
        </p:nvGrpSpPr>
        <p:grpSpPr bwMode="auto">
          <a:xfrm>
            <a:off x="3203575" y="3500438"/>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FFFFFF"/>
                  </a:solidFill>
                  <a:latin typeface="Arial"/>
                  <a:cs typeface="Arial"/>
                </a:rPr>
                <a:t>Passover</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FFFFFF"/>
                  </a:solidFill>
                  <a:latin typeface="Arial"/>
                  <a:cs typeface="Arial"/>
                </a:rPr>
                <a:t>Unleavened Bread</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err="1">
                  <a:solidFill>
                    <a:srgbClr val="FFFFFF"/>
                  </a:solidFill>
                  <a:latin typeface="Arial"/>
                  <a:cs typeface="Arial"/>
                </a:rPr>
                <a:t>Firstfruits</a:t>
              </a:r>
              <a:endParaRPr lang="en-US" sz="2400" b="1" dirty="0">
                <a:solidFill>
                  <a:srgbClr val="FFFFFF"/>
                </a:solidFill>
                <a:latin typeface="Arial"/>
                <a:cs typeface="Arial"/>
              </a:endParaRP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algn="r" defTabSz="914400" eaLnBrk="0" hangingPunct="0"/>
            <a:endParaRPr lang="en-US" altLang="en-US" sz="1400">
              <a:solidFill>
                <a:srgbClr val="FFFFFF"/>
              </a:solidFill>
              <a:latin typeface="Arial Narrow" pitchFamily="34" charset="0"/>
              <a:cs typeface="Times New Roman" pitchFamily="18"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defTabSz="914400" eaLnBrk="0" hangingPunct="0"/>
            <a:r>
              <a:rPr kumimoji="1" lang="en-US" altLang="en-US" sz="2800" b="1">
                <a:solidFill>
                  <a:srgbClr val="FFFFFF"/>
                </a:solidFill>
                <a:effectLst>
                  <a:outerShdw blurRad="38100" dist="38100" dir="2700000" algn="tl">
                    <a:srgbClr val="000000"/>
                  </a:outerShdw>
                </a:effectLst>
                <a:latin typeface="Arial" pitchFamily="34" charset="0"/>
                <a:cs typeface="+mn-cs"/>
              </a:rPr>
              <a:t>Galilean</a:t>
            </a:r>
            <a:endParaRPr lang="en-US" altLang="en-US" sz="3600" b="1">
              <a:solidFill>
                <a:srgbClr val="FFFFFF"/>
              </a:solidFill>
              <a:effectLst>
                <a:outerShdw blurRad="38100" dist="38100" dir="2700000" algn="tl">
                  <a:srgbClr val="000000"/>
                </a:outerShdw>
              </a:effectLst>
              <a:latin typeface="Times New Roman" pitchFamily="18" charset="0"/>
              <a:cs typeface="+mn-cs"/>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algn="r" defTabSz="914400" eaLnBrk="0" hangingPunct="0"/>
            <a:endParaRPr lang="en-US" altLang="en-US" sz="1400">
              <a:solidFill>
                <a:srgbClr val="FFFFFF"/>
              </a:solidFill>
              <a:latin typeface="Arial Narrow" pitchFamily="34" charset="0"/>
              <a:cs typeface="Times New Roman" pitchFamily="18"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defTabSz="914400" eaLnBrk="0" hangingPunct="0"/>
            <a:r>
              <a:rPr kumimoji="1" lang="en-US" altLang="en-US" sz="2800" b="1">
                <a:solidFill>
                  <a:srgbClr val="FFFFFF"/>
                </a:solidFill>
                <a:effectLst>
                  <a:outerShdw blurRad="38100" dist="38100" dir="2700000" algn="tl">
                    <a:srgbClr val="000000"/>
                  </a:outerShdw>
                </a:effectLst>
                <a:latin typeface="Arial" pitchFamily="34" charset="0"/>
                <a:cs typeface="+mn-cs"/>
              </a:rPr>
              <a:t>Judean</a:t>
            </a:r>
            <a:endParaRPr lang="en-US" altLang="en-US" sz="3600" b="1">
              <a:solidFill>
                <a:srgbClr val="FFFFFF"/>
              </a:solidFill>
              <a:effectLst>
                <a:outerShdw blurRad="38100" dist="38100" dir="2700000" algn="tl">
                  <a:srgbClr val="000000"/>
                </a:outerShdw>
              </a:effectLst>
              <a:latin typeface="Times New Roman" pitchFamily="18" charset="0"/>
              <a:cs typeface="+mn-cs"/>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2 April 33</a:t>
            </a: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3 April 33</a:t>
            </a: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5 April 33</a:t>
            </a: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algn="r" defTabSz="914400" fontAlgn="auto">
              <a:spcBef>
                <a:spcPts val="0"/>
              </a:spcBef>
              <a:spcAft>
                <a:spcPts val="0"/>
              </a:spcAft>
              <a:defRPr/>
            </a:pPr>
            <a:r>
              <a:rPr lang="en-US" sz="2400" b="1" kern="0" dirty="0">
                <a:solidFill>
                  <a:srgbClr val="060400"/>
                </a:solidFill>
                <a:ea typeface="Times New Roman" charset="0"/>
                <a:cs typeface="Times New Roman" charset="0"/>
              </a:rPr>
              <a:t>NTS 39</a:t>
            </a:r>
          </a:p>
        </p:txBody>
      </p:sp>
    </p:spTree>
    <p:extLst>
      <p:ext uri="{BB962C8B-B14F-4D97-AF65-F5344CB8AC3E}">
        <p14:creationId xmlns:p14="http://schemas.microsoft.com/office/powerpoint/2010/main" val="2546220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print">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41743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1093</TotalTime>
  <Words>890</Words>
  <Application>Microsoft Macintosh PowerPoint</Application>
  <PresentationFormat>On-screen Show (4:3)</PresentationFormat>
  <Paragraphs>112</Paragraphs>
  <Slides>10</Slides>
  <Notes>5</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10</vt:i4>
      </vt:variant>
    </vt:vector>
  </HeadingPairs>
  <TitlesOfParts>
    <vt:vector size="27" baseType="lpstr">
      <vt:lpstr>Arial</vt:lpstr>
      <vt:lpstr>Arial Narrow</vt:lpstr>
      <vt:lpstr>Calibri</vt:lpstr>
      <vt:lpstr>Comic Sans MS</vt:lpstr>
      <vt:lpstr>Helvetica</vt:lpstr>
      <vt:lpstr>Tahoma</vt:lpstr>
      <vt:lpstr>Times New Roman</vt:lpstr>
      <vt:lpstr>Wingdings</vt:lpstr>
      <vt:lpstr>1_Fireball</vt:lpstr>
      <vt:lpstr>Blank Presentation</vt:lpstr>
      <vt:lpstr>Portfolio</vt:lpstr>
      <vt:lpstr>Blends</vt:lpstr>
      <vt:lpstr>2_Fireball</vt:lpstr>
      <vt:lpstr>1_Default Design</vt:lpstr>
      <vt:lpstr>2_Default Design</vt:lpstr>
      <vt:lpstr>Orbit</vt:lpstr>
      <vt:lpstr>Slit</vt:lpstr>
      <vt:lpstr>The Chronology of Christ</vt:lpstr>
      <vt:lpstr>A Definitive Work</vt:lpstr>
      <vt:lpstr>Dating the Birth of Christ</vt:lpstr>
      <vt:lpstr>Dating the Start of Christ's Ministry</vt:lpstr>
      <vt:lpstr>The Duration of Christ's Ministry</vt:lpstr>
      <vt:lpstr>Chronology of Jesus &amp; Acts</vt:lpstr>
      <vt:lpstr>Age of Jesus  When He Began His Ministry</vt:lpstr>
      <vt:lpstr>A Prophetic Weekend</vt:lpstr>
      <vt:lpstr>NT Survey link at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Rick Griffith</cp:lastModifiedBy>
  <cp:revision>27</cp:revision>
  <dcterms:created xsi:type="dcterms:W3CDTF">2010-12-20T09:16:49Z</dcterms:created>
  <dcterms:modified xsi:type="dcterms:W3CDTF">2022-07-08T21:07:54Z</dcterms:modified>
</cp:coreProperties>
</file>